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5"/>
  </p:sldMasterIdLst>
  <p:notesMasterIdLst>
    <p:notesMasterId r:id="rId16"/>
  </p:notesMasterIdLst>
  <p:handoutMasterIdLst>
    <p:handoutMasterId r:id="rId17"/>
  </p:handoutMasterIdLst>
  <p:sldIdLst>
    <p:sldId id="257" r:id="rId6"/>
    <p:sldId id="315" r:id="rId7"/>
    <p:sldId id="307" r:id="rId8"/>
    <p:sldId id="342" r:id="rId9"/>
    <p:sldId id="343" r:id="rId10"/>
    <p:sldId id="345" r:id="rId11"/>
    <p:sldId id="346" r:id="rId12"/>
    <p:sldId id="347" r:id="rId13"/>
    <p:sldId id="349" r:id="rId14"/>
    <p:sldId id="350" r:id="rId15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4" autoAdjust="0"/>
  </p:normalViewPr>
  <p:slideViewPr>
    <p:cSldViewPr>
      <p:cViewPr varScale="1">
        <p:scale>
          <a:sx n="73" d="100"/>
          <a:sy n="73" d="100"/>
        </p:scale>
        <p:origin x="4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2DF822-75ED-443E-9440-8764D147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057F-6D49-46D7-B8EF-6ADDEE4F9315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10075"/>
            <a:ext cx="5627687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6463F-B1F8-4AC3-A7C9-819416ACD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3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FBBFC-CEC3-43D2-B4CA-4E965BDC60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FA9E583-B3A0-4B4C-AC63-C1459F8F1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F16A-28F1-436E-94A8-D511846C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785E-6853-4E73-88CC-A509F6251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2231-B79A-42DA-9797-CF8C49D7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D532-B7EE-4CB9-93BE-800BFE32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A6FE-2F50-469F-B7D9-BE3DAD89E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1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E2B9-EC82-4DF1-873F-CD2CF1D62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9723-A801-482B-A843-1F0B60E71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FAAF-0432-4C01-9B49-B37AE92A6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3DDE-7BED-4C19-A091-AA0CAF646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B931-F866-47B9-8DB1-6D4565364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3644D7E-8AE4-4061-84EA-450F94905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Dapivirine Safety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MTN 025 Training</a:t>
            </a:r>
          </a:p>
        </p:txBody>
      </p:sp>
    </p:spTree>
    <p:extLst>
      <p:ext uri="{BB962C8B-B14F-4D97-AF65-F5344CB8AC3E}">
        <p14:creationId xmlns:p14="http://schemas.microsoft.com/office/powerpoint/2010/main" val="423412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/>
              <a:t>Questions?</a:t>
            </a:r>
          </a:p>
          <a:p>
            <a:endParaRPr lang="en-US" sz="6600" dirty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2899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Dapivirine</a:t>
            </a:r>
          </a:p>
          <a:p>
            <a:r>
              <a:rPr lang="en-US" sz="2800" dirty="0"/>
              <a:t>Safety outcomes from ASPIRE</a:t>
            </a:r>
          </a:p>
          <a:p>
            <a:r>
              <a:rPr lang="en-US" sz="2800" dirty="0"/>
              <a:t>Safety outcomes from the ring study</a:t>
            </a:r>
          </a:p>
          <a:p>
            <a:r>
              <a:rPr lang="en-US" sz="2800" dirty="0"/>
              <a:t>Resistance concerns</a:t>
            </a:r>
          </a:p>
          <a:p>
            <a:r>
              <a:rPr lang="en-US" sz="2800" dirty="0"/>
              <a:t>Early pregnancy exposure</a:t>
            </a:r>
          </a:p>
          <a:p>
            <a:r>
              <a:rPr lang="en-US" sz="2800" dirty="0"/>
              <a:t>The ring!</a:t>
            </a:r>
          </a:p>
        </p:txBody>
      </p:sp>
    </p:spTree>
    <p:extLst>
      <p:ext uri="{BB962C8B-B14F-4D97-AF65-F5344CB8AC3E}">
        <p14:creationId xmlns:p14="http://schemas.microsoft.com/office/powerpoint/2010/main" val="234944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Dapivirine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Dapivirine is a non-nucleoside reverse transcriptase inhibitor (NNRTI)</a:t>
            </a:r>
          </a:p>
          <a:p>
            <a:endParaRPr lang="en-US" sz="2800" dirty="0"/>
          </a:p>
          <a:p>
            <a:r>
              <a:rPr lang="en-US" sz="2800" dirty="0"/>
              <a:t>There were no preclinical concerns surrounding the drug</a:t>
            </a:r>
          </a:p>
          <a:p>
            <a:endParaRPr lang="en-US" sz="2800" dirty="0"/>
          </a:p>
          <a:p>
            <a:r>
              <a:rPr lang="en-US" sz="2800" dirty="0"/>
              <a:t>Early clinical trials also supported a good safety profile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71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Safety Outcomes from ASPIRE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No significant differences in the frequency of primary safety end points </a:t>
            </a:r>
          </a:p>
          <a:p>
            <a:r>
              <a:rPr lang="en-US" sz="2800" dirty="0"/>
              <a:t> No differences in incident sexually transmitted infections</a:t>
            </a:r>
          </a:p>
          <a:p>
            <a:r>
              <a:rPr lang="en-US" sz="2800" dirty="0"/>
              <a:t>No differences in the following complaints that were assessed by the managing clinician as RELATED</a:t>
            </a:r>
          </a:p>
          <a:p>
            <a:pPr lvl="1"/>
            <a:r>
              <a:rPr lang="en-US" sz="2400" dirty="0"/>
              <a:t>Cervicitis, PID, UTI, Neutrophil decrease, abnormal loss of weight, headache, dysmenorrhea, dyspareunia, pelvic pain, </a:t>
            </a:r>
            <a:r>
              <a:rPr lang="en-US" sz="2400" dirty="0" err="1"/>
              <a:t>pruritis</a:t>
            </a:r>
            <a:endParaRPr lang="en-US" sz="24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Safety Outcomes from the Ring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No clinically significant differences in safety parameters</a:t>
            </a:r>
          </a:p>
          <a:p>
            <a:r>
              <a:rPr lang="en-US" sz="2800" dirty="0"/>
              <a:t>The incidence of the top  3 GU events were the same between groups</a:t>
            </a:r>
          </a:p>
          <a:p>
            <a:pPr lvl="1"/>
            <a:r>
              <a:rPr lang="en-US" sz="2400" dirty="0" err="1"/>
              <a:t>Metrorrhagia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Genital infection</a:t>
            </a:r>
          </a:p>
          <a:p>
            <a:pPr lvl="1"/>
            <a:r>
              <a:rPr lang="en-US" sz="2400" dirty="0"/>
              <a:t>Menorrhagia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Resistance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02125"/>
          </a:xfrm>
        </p:spPr>
        <p:txBody>
          <a:bodyPr>
            <a:noAutofit/>
          </a:bodyPr>
          <a:lstStyle/>
          <a:p>
            <a:r>
              <a:rPr lang="en-US" sz="2800" dirty="0"/>
              <a:t>In the lab, suboptimal concentrations of </a:t>
            </a:r>
            <a:r>
              <a:rPr lang="en-US" sz="2800" dirty="0" err="1"/>
              <a:t>dapivirine</a:t>
            </a:r>
            <a:r>
              <a:rPr lang="en-US" sz="2800" dirty="0"/>
              <a:t> alone facilitated the emergence of common NNRTI resistance </a:t>
            </a:r>
          </a:p>
          <a:p>
            <a:r>
              <a:rPr lang="en-US" sz="2800" dirty="0"/>
              <a:t>In ASPIRE, there was no difference in the numbers of participants with NNRI mutations suggestive of antiviral resistance</a:t>
            </a:r>
          </a:p>
          <a:p>
            <a:pPr lvl="1"/>
            <a:r>
              <a:rPr lang="en-US" sz="2400" dirty="0"/>
              <a:t>8/68 in </a:t>
            </a:r>
            <a:r>
              <a:rPr lang="en-US" sz="2400" dirty="0" err="1"/>
              <a:t>dapivirine</a:t>
            </a:r>
            <a:endParaRPr lang="en-US" sz="2400" dirty="0"/>
          </a:p>
          <a:p>
            <a:pPr lvl="1"/>
            <a:r>
              <a:rPr lang="en-US" sz="2400" dirty="0"/>
              <a:t>10/96 in placebo</a:t>
            </a:r>
          </a:p>
          <a:p>
            <a:r>
              <a:rPr lang="en-US" sz="2800" dirty="0"/>
              <a:t>In the Ring Study, detection of NNRTI mutations amongst HIV-1 infected participants were the same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Early Pregnancy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bulk of safety data in pregnancy comes from registries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There is almost NO data surrounding the safety of </a:t>
            </a:r>
            <a:r>
              <a:rPr lang="en-US" sz="2800" dirty="0" err="1"/>
              <a:t>dapivirine</a:t>
            </a:r>
            <a:r>
              <a:rPr lang="en-US" sz="2800" dirty="0"/>
              <a:t> in pregnancy</a:t>
            </a:r>
          </a:p>
          <a:p>
            <a:pPr lvl="1"/>
            <a:r>
              <a:rPr lang="en-US" sz="2400" dirty="0"/>
              <a:t>MTN-016</a:t>
            </a:r>
          </a:p>
          <a:p>
            <a:endParaRPr lang="en-US" dirty="0"/>
          </a:p>
          <a:p>
            <a:r>
              <a:rPr lang="en-US" sz="2800" dirty="0"/>
              <a:t>In contrast to </a:t>
            </a:r>
            <a:r>
              <a:rPr lang="en-US" sz="2800" dirty="0" err="1"/>
              <a:t>Truvada</a:t>
            </a:r>
            <a:r>
              <a:rPr lang="en-US" sz="2800" dirty="0"/>
              <a:t> and </a:t>
            </a:r>
            <a:r>
              <a:rPr lang="en-US" sz="2800" dirty="0" err="1"/>
              <a:t>Tenofovir</a:t>
            </a:r>
            <a:r>
              <a:rPr lang="en-US" sz="2800" dirty="0"/>
              <a:t> during VOICE</a:t>
            </a:r>
          </a:p>
          <a:p>
            <a:pPr marL="471487" lvl="1" indent="0">
              <a:buNone/>
            </a:pPr>
            <a:r>
              <a:rPr lang="en-US" sz="2400" dirty="0"/>
              <a:t> 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Ring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Both ASPIRE and the Ring Study had placebo ring arms so the comparison between study arms looks ONLY at the DRUG</a:t>
            </a:r>
          </a:p>
          <a:p>
            <a:r>
              <a:rPr lang="en-US" sz="2800" dirty="0"/>
              <a:t>IPM-011 provides data surrounding the 004 ring itself</a:t>
            </a:r>
          </a:p>
          <a:p>
            <a:pPr lvl="1"/>
            <a:r>
              <a:rPr lang="en-US" sz="2400" dirty="0"/>
              <a:t>Cross over study between ring and no ring (IPM011)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79724"/>
              </p:ext>
            </p:extLst>
          </p:nvPr>
        </p:nvGraphicFramePr>
        <p:xfrm>
          <a:off x="1295400" y="4724400"/>
          <a:ext cx="6553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(4.4%)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(1.9%)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Candidiasis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(11.4%)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(10.6%)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(9.5%)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(8.1%)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Trichomoniasis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(0.6%)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(1.9%)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Before ASPIRE and The Ring Study, no safety concerns but limited data</a:t>
            </a:r>
          </a:p>
          <a:p>
            <a:r>
              <a:rPr lang="en-US" sz="2800" dirty="0"/>
              <a:t>After these studies, EXTENSIVE experience and no safety concerns</a:t>
            </a:r>
          </a:p>
          <a:p>
            <a:r>
              <a:rPr lang="en-US" sz="2800"/>
              <a:t>Resistance </a:t>
            </a:r>
            <a:r>
              <a:rPr lang="en-US" sz="2800" dirty="0"/>
              <a:t>concerns remain, but have not born out</a:t>
            </a:r>
          </a:p>
          <a:p>
            <a:r>
              <a:rPr lang="en-US" sz="2800" dirty="0"/>
              <a:t>Anticipate that </a:t>
            </a:r>
            <a:r>
              <a:rPr lang="en-US" sz="2800" dirty="0" err="1"/>
              <a:t>dapivirine</a:t>
            </a:r>
            <a:r>
              <a:rPr lang="en-US" sz="2800" dirty="0"/>
              <a:t> will be safe in pregnancy, but this needs to be studied formally to say</a:t>
            </a:r>
          </a:p>
          <a:p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74677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BCD7002D0A448BEE7732B5A98971A" ma:contentTypeVersion="3" ma:contentTypeDescription="Create a new document." ma:contentTypeScope="" ma:versionID="e02ee09830479890d3826c688a0a3fef">
  <xsd:schema xmlns:xsd="http://www.w3.org/2001/XMLSchema" xmlns:xs="http://www.w3.org/2001/XMLSchema" xmlns:p="http://schemas.microsoft.com/office/2006/metadata/properties" xmlns:ns2="EE46082F-C198-4CB5-9620-9A849056120C" xmlns:ns3="ee46082f-c198-4cb5-9620-9a849056120c" xmlns:ns4="0cdb9d7b-3bdb-4b1c-be50-7737cb6ee7a2" targetNamespace="http://schemas.microsoft.com/office/2006/metadata/properties" ma:root="true" ma:fieldsID="c0bda97d02a2442ba92bddb079402372" ns2:_="" ns3:_="" ns4:_="">
    <xsd:import namespace="EE46082F-C198-4CB5-9620-9A849056120C"/>
    <xsd:import namespace="ee46082f-c198-4cb5-9620-9a849056120c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3:Statu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Evaluations"/>
          <xsd:enumeration value="Presentations"/>
          <xsd:enumeration value="Logistics"/>
          <xsd:enumeration value="Handouts/Scenario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6082f-c198-4cb5-9620-9a849056120c" elementFormDefault="qualified">
    <xsd:import namespace="http://schemas.microsoft.com/office/2006/documentManagement/types"/>
    <xsd:import namespace="http://schemas.microsoft.com/office/infopath/2007/PartnerControls"/>
    <xsd:element name="Status" ma:index="11" nillable="true" ma:displayName="Status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EE46082F-C198-4CB5-9620-9A849056120C" xsi:nil="true"/>
    <Status xmlns="ee46082f-c198-4cb5-9620-9a849056120c">Final</Status>
    <TrainingType xmlns="EE46082F-C198-4CB5-9620-9A849056120C">Study Specific</TrainingType>
    <DocType xmlns="EE46082F-C198-4CB5-9620-9A849056120C" xsi:nil="true"/>
  </documentManagement>
</p:properties>
</file>

<file path=customXml/itemProps1.xml><?xml version="1.0" encoding="utf-8"?>
<ds:datastoreItem xmlns:ds="http://schemas.openxmlformats.org/officeDocument/2006/customXml" ds:itemID="{C1BCB559-FFE1-4E05-8506-73EDB8E7B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66EFA2-0B94-4C56-AD00-28FD4428B13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47F2B283-B0D6-4D4B-B2CC-9AD07B502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46082F-C198-4CB5-9620-9A849056120C"/>
    <ds:schemaRef ds:uri="ee46082f-c198-4cb5-9620-9a849056120c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07A6E23-00A2-4471-B2A7-4ED93D0D8B17}">
  <ds:schemaRefs>
    <ds:schemaRef ds:uri="http://schemas.microsoft.com/office/2006/documentManagement/types"/>
    <ds:schemaRef ds:uri="http://www.w3.org/XML/1998/namespace"/>
    <ds:schemaRef ds:uri="http://purl.org/dc/dcmitype/"/>
    <ds:schemaRef ds:uri="0cdb9d7b-3bdb-4b1c-be50-7737cb6ee7a2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e46082f-c198-4cb5-9620-9a849056120c"/>
    <ds:schemaRef ds:uri="EE46082F-C198-4CB5-9620-9A84905612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8164</TotalTime>
  <Words>376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Quadrant</vt:lpstr>
      <vt:lpstr>Dapivirine Safety</vt:lpstr>
      <vt:lpstr>Outline</vt:lpstr>
      <vt:lpstr>Dapivirine</vt:lpstr>
      <vt:lpstr>Safety Outcomes from ASPIRE</vt:lpstr>
      <vt:lpstr>Safety Outcomes from the Ring Study</vt:lpstr>
      <vt:lpstr>Resistance Concerns</vt:lpstr>
      <vt:lpstr>Early Pregnancy Exposure</vt:lpstr>
      <vt:lpstr>The Ring Itself</vt:lpstr>
      <vt:lpstr>Conclusions</vt:lpstr>
      <vt:lpstr>PowerPoint Presentation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Morgan Garcia</cp:lastModifiedBy>
  <cp:revision>71</cp:revision>
  <dcterms:created xsi:type="dcterms:W3CDTF">2008-01-29T12:38:48Z</dcterms:created>
  <dcterms:modified xsi:type="dcterms:W3CDTF">2016-07-15T15:13:22Z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592292364</vt:i4>
  </property>
  <property fmtid="{D5CDD505-2E9C-101B-9397-08002B2CF9AE}" pid="3" name="_NewReviewCycle">
    <vt:lpwstr/>
  </property>
  <property fmtid="{D5CDD505-2E9C-101B-9397-08002B2CF9AE}" pid="4" name="_EmailSubject">
    <vt:lpwstr>020 training presentations</vt:lpwstr>
  </property>
  <property fmtid="{D5CDD505-2E9C-101B-9397-08002B2CF9AE}" pid="5" name="_AuthorEmail">
    <vt:lpwstr>KSchwartz@fhi360.org</vt:lpwstr>
  </property>
  <property fmtid="{D5CDD505-2E9C-101B-9397-08002B2CF9AE}" pid="6" name="_AuthorEmailDisplayName">
    <vt:lpwstr>Katie Schwartz</vt:lpwstr>
  </property>
  <property fmtid="{D5CDD505-2E9C-101B-9397-08002B2CF9AE}" pid="7" name="ContentTypeId">
    <vt:lpwstr>0x010100A42BCD7002D0A448BEE7732B5A98971A</vt:lpwstr>
  </property>
</Properties>
</file>